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246" r:id="rId2"/>
  </p:sldIdLst>
  <p:sldSz cx="12192000" cy="6858000"/>
  <p:notesSz cx="9928225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94C"/>
    <a:srgbClr val="ECF3FA"/>
    <a:srgbClr val="5C65E2"/>
    <a:srgbClr val="F8ED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6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8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2594" y="0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8FC164-26D8-4F35-AC5F-82FE4746DFB2}" type="datetimeFigureOut">
              <a:rPr lang="ru-RU" smtClean="0"/>
              <a:t>20.09.2024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56699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2594" y="6456699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ACCFC6-3A77-4301-B0CD-B2F904966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5643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4302230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3700" y="0"/>
            <a:ext cx="4302230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3BBBD8-07AA-4D26-BAFE-5E75B7675D80}" type="datetimeFigureOut">
              <a:rPr lang="ru-RU" smtClean="0"/>
              <a:t>20.09.2024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925763" y="850900"/>
            <a:ext cx="4076700" cy="2292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824" y="3271382"/>
            <a:ext cx="7942580" cy="26765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6456613"/>
            <a:ext cx="4302230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3700" y="6456613"/>
            <a:ext cx="4302230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DB9704-C01F-4CC7-817D-57C14FE400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40307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5047653-A6A2-4263-A608-6853C79188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68B0896E-6914-47BD-900F-B14DC81B41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DAAD1D5-484E-43D6-9DC5-0A781B556A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CAE3C-F034-423D-ABD8-6C0267A5D3D4}" type="datetimeFigureOut">
              <a:rPr lang="ru-RU" smtClean="0"/>
              <a:t>20.09.2024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0B1DF85-0CDC-4949-95A4-30E79BB5F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DDDC4FFB-8135-4AB4-B960-47E9A0BC41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610B8-D772-4C72-A922-EECEE00C9E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373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D0EDF90-C7AB-4091-B5AB-16EBCAAEF9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BECC5AF8-BDD8-4B92-AF5E-1D04C755DF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F6E91C9-2878-4C51-B645-CF44EA9566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CAE3C-F034-423D-ABD8-6C0267A5D3D4}" type="datetimeFigureOut">
              <a:rPr lang="ru-RU" smtClean="0"/>
              <a:t>20.09.2024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ADE47B8-415D-4D25-8F0E-6C7CB3C72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D205DC5-159B-4A40-89CE-77CF6304F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610B8-D772-4C72-A922-EECEE00C9E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188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418694AE-2B4B-4E1C-87E5-60B6E9B47D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3D8433EA-4387-45EF-9989-66BE182A1D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7B9F0C1-4117-4585-886A-D7DFAC90EE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CAE3C-F034-423D-ABD8-6C0267A5D3D4}" type="datetimeFigureOut">
              <a:rPr lang="ru-RU" smtClean="0"/>
              <a:t>20.09.2024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2A91714D-FFE4-4598-B642-A46AEB1A6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CC7C6BBF-AAC3-4BE6-82B0-734906180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610B8-D772-4C72-A922-EECEE00C9E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0634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D53C8D5-5B31-46BF-8DD5-C9F7E27A2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C1E0B24-CAFD-4B3F-8A1C-FD70AF5996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EA296E3-574E-4D6D-9CFD-A9E2A0C7C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CAE3C-F034-423D-ABD8-6C0267A5D3D4}" type="datetimeFigureOut">
              <a:rPr lang="ru-RU" smtClean="0"/>
              <a:t>20.09.2024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21D38B55-D4C1-411F-B815-8DE5E54F8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D5F239D-71A2-4261-9605-13AFBD80C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610B8-D772-4C72-A922-EECEE00C9E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2537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C46885E-DA76-41CE-99DF-5D6B0C58C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072C6D8A-5D88-4C04-AD27-C3B692D71E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72B202E0-BE45-4F39-92D4-8390CA1031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CAE3C-F034-423D-ABD8-6C0267A5D3D4}" type="datetimeFigureOut">
              <a:rPr lang="ru-RU" smtClean="0"/>
              <a:t>20.09.2024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C1444F4-F0E7-49D0-A817-95E20F259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CF05C304-CD42-43AE-9BF4-4BD84CA99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610B8-D772-4C72-A922-EECEE00C9E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2450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7ABA985-AA80-49AD-8A24-283B511E6D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F1FF5E7-E2CA-4009-9A18-30C92A2A39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E62F3C25-ED84-4CC0-98D1-678D2946E6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13AF4B17-4BB5-42E2-A297-7365F773A0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CAE3C-F034-423D-ABD8-6C0267A5D3D4}" type="datetimeFigureOut">
              <a:rPr lang="ru-RU" smtClean="0"/>
              <a:t>20.09.2024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F250166-1FB9-4FFC-9382-6D024501F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734B914C-0825-4AFB-AD78-BDE88FFF17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610B8-D772-4C72-A922-EECEE00C9E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8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323CBEA-D4FD-437F-864B-048883648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BD2B86C9-CE7E-4D08-BDB9-03F5FF0716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39EA9D00-B4AE-478C-BF01-4C8BBF75F5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823D9A81-5A07-4B5D-859C-0AB7404471C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07037D2F-6A00-46C5-AAFB-88014028DA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A17780B1-575B-4123-9B4E-DFBB4C8B94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CAE3C-F034-423D-ABD8-6C0267A5D3D4}" type="datetimeFigureOut">
              <a:rPr lang="ru-RU" smtClean="0"/>
              <a:t>20.09.2024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87CFB3F2-629C-43DC-B202-98F44BE9A6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CADAAE58-6CEF-4EB4-87E4-42749F1AE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610B8-D772-4C72-A922-EECEE00C9E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1317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3214908-FA06-446D-BE82-CB78164CA2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562A746D-8ADB-49B7-9480-DD65DF4EA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CAE3C-F034-423D-ABD8-6C0267A5D3D4}" type="datetimeFigureOut">
              <a:rPr lang="ru-RU" smtClean="0"/>
              <a:t>20.09.2024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71D9DA9E-9543-4EFA-9AAE-47075A38B7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D97EB4B1-5888-4331-B47C-52D5CBC07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610B8-D772-4C72-A922-EECEE00C9E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2824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A6533881-B25E-4FC4-BA38-9D06E5FB2A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CAE3C-F034-423D-ABD8-6C0267A5D3D4}" type="datetimeFigureOut">
              <a:rPr lang="ru-RU" smtClean="0"/>
              <a:t>20.09.2024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D09D9807-5514-480B-997E-A0624C5648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49C63A75-A501-47B9-A4F2-F066841EB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610B8-D772-4C72-A922-EECEE00C9E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6092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2875E55-E2F7-4C59-A431-C9792BB304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C8B9342-9A1E-4FBD-ADDD-0926F87E59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21712B2-3CE6-421F-B652-3C8B9E1CFE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8ED7F24C-27E7-4D16-9DBE-7032D1CAC6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CAE3C-F034-423D-ABD8-6C0267A5D3D4}" type="datetimeFigureOut">
              <a:rPr lang="ru-RU" smtClean="0"/>
              <a:t>20.09.2024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4E4358BC-5FFC-4B9E-9D22-4232B3E127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59ECBC4E-13A8-402A-82C9-734CFF1F0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610B8-D772-4C72-A922-EECEE00C9E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7659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CAE79C2-DF2A-49FB-B418-653325E25D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0C4516A0-B5A4-4C15-B420-34AFD6B95F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C7C966BD-F7A6-42BE-9126-02D0083D56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26C9EBB4-2E8F-4813-A41E-CC94FC132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CAE3C-F034-423D-ABD8-6C0267A5D3D4}" type="datetimeFigureOut">
              <a:rPr lang="ru-RU" smtClean="0"/>
              <a:t>20.09.2024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98329241-1874-4D64-B7B9-56281B0D07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BD0E521A-238D-4580-93E6-36ADE9AE6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610B8-D772-4C72-A922-EECEE00C9E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607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A32090F-569A-474E-89AB-256129FE2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4D562CB0-4C93-45D1-915C-9C193938E7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04944B2-B7F2-47DE-9212-E2448C57AE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DCAE3C-F034-423D-ABD8-6C0267A5D3D4}" type="datetimeFigureOut">
              <a:rPr lang="ru-RU" smtClean="0"/>
              <a:t>20.09.2024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E63D930-E117-4E2D-A46B-EF43997BAC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010E5D8-6103-4952-A910-CB9AE93348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B610B8-D772-4C72-A922-EECEE00C9E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351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="" xmlns:a16="http://schemas.microsoft.com/office/drawing/2014/main" id="{347DFD80-2D09-4CD7-9C6F-EF3E5502999C}"/>
              </a:ext>
            </a:extLst>
          </p:cNvPr>
          <p:cNvSpPr txBox="1">
            <a:spLocks/>
          </p:cNvSpPr>
          <p:nvPr/>
        </p:nvSpPr>
        <p:spPr>
          <a:xfrm>
            <a:off x="191386" y="-3393"/>
            <a:ext cx="12000613" cy="86836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Сроки уплаты и представления уведомлений об исчисленных суммах </a:t>
            </a:r>
            <a:endParaRPr lang="en-US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НДФЛ и страховых взносов за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квартал 2024 года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4" name="Таблица 23">
            <a:extLst>
              <a:ext uri="{FF2B5EF4-FFF2-40B4-BE49-F238E27FC236}">
                <a16:creationId xmlns="" xmlns:a16="http://schemas.microsoft.com/office/drawing/2014/main" id="{5E848194-B880-4247-AB0F-0897013C8E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9597975"/>
              </p:ext>
            </p:extLst>
          </p:nvPr>
        </p:nvGraphicFramePr>
        <p:xfrm>
          <a:off x="191386" y="4040659"/>
          <a:ext cx="11780874" cy="2730845"/>
        </p:xfrm>
        <a:graphic>
          <a:graphicData uri="http://schemas.openxmlformats.org/drawingml/2006/table">
            <a:tbl>
              <a:tblPr firstRow="1" bandRow="1"/>
              <a:tblGrid>
                <a:gridCol w="2381693">
                  <a:extLst>
                    <a:ext uri="{9D8B030D-6E8A-4147-A177-3AD203B41FA5}">
                      <a16:colId xmlns="" xmlns:a16="http://schemas.microsoft.com/office/drawing/2014/main" val="3303421112"/>
                    </a:ext>
                  </a:extLst>
                </a:gridCol>
                <a:gridCol w="3246953">
                  <a:extLst>
                    <a:ext uri="{9D8B030D-6E8A-4147-A177-3AD203B41FA5}">
                      <a16:colId xmlns="" xmlns:a16="http://schemas.microsoft.com/office/drawing/2014/main" val="2944970942"/>
                    </a:ext>
                  </a:extLst>
                </a:gridCol>
                <a:gridCol w="3138617">
                  <a:extLst>
                    <a:ext uri="{9D8B030D-6E8A-4147-A177-3AD203B41FA5}">
                      <a16:colId xmlns="" xmlns:a16="http://schemas.microsoft.com/office/drawing/2014/main" val="2397056217"/>
                    </a:ext>
                  </a:extLst>
                </a:gridCol>
                <a:gridCol w="3013611">
                  <a:extLst>
                    <a:ext uri="{9D8B030D-6E8A-4147-A177-3AD203B41FA5}">
                      <a16:colId xmlns="" xmlns:a16="http://schemas.microsoft.com/office/drawing/2014/main" val="3309324575"/>
                    </a:ext>
                  </a:extLst>
                </a:gridCol>
              </a:tblGrid>
              <a:tr h="766859"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85725" marR="0" lvl="0" indent="0" algn="ctr" defTabSz="9135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Страховые взносы</a:t>
                      </a:r>
                    </a:p>
                    <a:p>
                      <a:pPr marL="85725" marR="0" lvl="0" indent="0" algn="ctr" defTabSz="9135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(плательщики, производящие</a:t>
                      </a:r>
                      <a:r>
                        <a:rPr lang="ru-RU" sz="1600" b="0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выплаты и иные вознаграждения физическим лицам)</a:t>
                      </a:r>
                      <a:endParaRPr lang="ru-RU" sz="1600" b="0" i="1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85725" marR="0" lvl="0" indent="0" algn="ctr" defTabSz="9135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3531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Период исчисления и уплаты СВ</a:t>
                      </a:r>
                      <a:endParaRPr lang="ru-RU" sz="135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01295" indent="0" algn="ctr" defTabSz="913531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Срок подачи уведомления</a:t>
                      </a:r>
                    </a:p>
                    <a:p>
                      <a:pPr marL="201295" indent="0" algn="ctr" defTabSz="913531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(с</a:t>
                      </a:r>
                      <a:r>
                        <a:rPr lang="ru-RU" sz="135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учетом</a:t>
                      </a:r>
                      <a:r>
                        <a:rPr lang="ru-RU" sz="13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переноса</a:t>
                      </a:r>
                      <a:r>
                        <a:rPr lang="ru-RU" sz="135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сроков </a:t>
                      </a:r>
                    </a:p>
                    <a:p>
                      <a:pPr marL="201295" indent="0" algn="ctr" defTabSz="913531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5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соответствии с НК РФ</a:t>
                      </a:r>
                      <a:r>
                        <a:rPr lang="ru-RU" sz="13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201295" indent="0" algn="ctr" defTabSz="913531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Срок уплаты СВ</a:t>
                      </a:r>
                    </a:p>
                    <a:p>
                      <a:pPr marL="201295" indent="0" algn="ctr" defTabSz="913531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(с</a:t>
                      </a:r>
                      <a:r>
                        <a:rPr lang="ru-RU" sz="135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учетом</a:t>
                      </a:r>
                      <a:r>
                        <a:rPr lang="ru-RU" sz="13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переноса</a:t>
                      </a:r>
                      <a:r>
                        <a:rPr lang="ru-RU" sz="135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сроков </a:t>
                      </a:r>
                    </a:p>
                    <a:p>
                      <a:pPr marL="201295" indent="0" algn="ctr" defTabSz="913531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5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соответствии с НК РФ</a:t>
                      </a:r>
                      <a:r>
                        <a:rPr lang="ru-RU" sz="13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135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5923998"/>
                  </a:ext>
                </a:extLst>
              </a:tr>
              <a:tr h="3298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35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Октябрь 2024</a:t>
                      </a:r>
                      <a:endParaRPr lang="ru-RU" sz="1400" b="0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5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 позднее 25.11.2024</a:t>
                      </a:r>
                      <a:endParaRPr lang="ru-RU" sz="1400" b="0" kern="1200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5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 позднее 28.11.2024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80795">
                <a:tc vMerge="1">
                  <a:txBody>
                    <a:bodyPr/>
                    <a:lstStyle/>
                    <a:p>
                      <a:pPr marL="0" algn="l" defTabSz="913531" rtl="0" eaLnBrk="1" latinLnBrk="0" hangingPunct="1"/>
                      <a:endParaRPr lang="ru-RU" sz="13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B3D1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35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Ноябрь 2024</a:t>
                      </a:r>
                      <a:endParaRPr lang="ru-RU" sz="1400" b="0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3531" rtl="0" eaLnBrk="1" latinLnBrk="0" hangingPunct="1"/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 позднее 25.12.2024</a:t>
                      </a:r>
                      <a:endParaRPr lang="ru-RU" sz="1400" b="0" kern="1200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3531" rtl="0" eaLnBrk="1" latinLnBrk="0" hangingPunct="1"/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 позднее 28.12.2024</a:t>
                      </a:r>
                      <a:endParaRPr lang="ru-RU" sz="1400" b="0" kern="1200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5142979"/>
                  </a:ext>
                </a:extLst>
              </a:tr>
              <a:tr h="1253360">
                <a:tc vMerge="1">
                  <a:txBody>
                    <a:bodyPr/>
                    <a:lstStyle/>
                    <a:p>
                      <a:pPr marL="85725" marR="0" lvl="0" indent="0" algn="l" defTabSz="913531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Montserrat" panose="00000500000000000000" pitchFamily="2" charset="-52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35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Декабрь 2024</a:t>
                      </a:r>
                      <a:endParaRPr lang="ru-RU" sz="1400" b="0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3531" rtl="0" eaLnBrk="1" latinLnBrk="0" hangingPunct="1"/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Представление</a:t>
                      </a:r>
                      <a:r>
                        <a:rPr lang="ru-RU" sz="1400" b="1" kern="1200" baseline="0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уведомления </a:t>
                      </a:r>
                    </a:p>
                    <a:p>
                      <a:pPr marL="0" algn="ctr" defTabSz="913531" rtl="0" eaLnBrk="1" latinLnBrk="0" hangingPunct="1"/>
                      <a:r>
                        <a:rPr lang="ru-RU" sz="1400" b="1" kern="1200" baseline="0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 требуется </a:t>
                      </a:r>
                    </a:p>
                    <a:p>
                      <a:pPr marL="0" algn="ctr" defTabSz="913531" rtl="0" eaLnBrk="1" latinLnBrk="0" hangingPunct="1"/>
                      <a:r>
                        <a:rPr lang="ru-RU" sz="1400" b="0" kern="1200" baseline="0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</a:t>
                      </a: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срок для представления расчета по страховым взносам за 2024 год – не позднее </a:t>
                      </a: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27.01.2025</a:t>
                      </a: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 </a:t>
                      </a:r>
                      <a:endParaRPr lang="ru-RU" sz="1400" b="0" kern="1200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3531" rtl="0" eaLnBrk="1" latinLnBrk="0" hangingPunct="1"/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 позднее 28.01.2025</a:t>
                      </a:r>
                      <a:endParaRPr lang="ru-RU" sz="1400" b="0" kern="1200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02981273"/>
                  </a:ext>
                </a:extLst>
              </a:tr>
            </a:tbl>
          </a:graphicData>
        </a:graphic>
      </p:graphicFrame>
      <p:graphicFrame>
        <p:nvGraphicFramePr>
          <p:cNvPr id="3" name="Таблица 2">
            <a:extLst>
              <a:ext uri="{FF2B5EF4-FFF2-40B4-BE49-F238E27FC236}">
                <a16:creationId xmlns="" xmlns:a16="http://schemas.microsoft.com/office/drawing/2014/main" id="{D2E4BF73-0B9F-06BD-870C-0DD6E3FB2C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6121134"/>
              </p:ext>
            </p:extLst>
          </p:nvPr>
        </p:nvGraphicFramePr>
        <p:xfrm>
          <a:off x="191386" y="1112108"/>
          <a:ext cx="11794668" cy="2619536"/>
        </p:xfrm>
        <a:graphic>
          <a:graphicData uri="http://schemas.openxmlformats.org/drawingml/2006/table">
            <a:tbl>
              <a:tblPr firstRow="1" bandRow="1"/>
              <a:tblGrid>
                <a:gridCol w="2405577">
                  <a:extLst>
                    <a:ext uri="{9D8B030D-6E8A-4147-A177-3AD203B41FA5}">
                      <a16:colId xmlns="" xmlns:a16="http://schemas.microsoft.com/office/drawing/2014/main" val="120124937"/>
                    </a:ext>
                  </a:extLst>
                </a:gridCol>
                <a:gridCol w="3215951">
                  <a:extLst>
                    <a:ext uri="{9D8B030D-6E8A-4147-A177-3AD203B41FA5}">
                      <a16:colId xmlns="" xmlns:a16="http://schemas.microsoft.com/office/drawing/2014/main" val="796566857"/>
                    </a:ext>
                  </a:extLst>
                </a:gridCol>
                <a:gridCol w="3135102">
                  <a:extLst>
                    <a:ext uri="{9D8B030D-6E8A-4147-A177-3AD203B41FA5}">
                      <a16:colId xmlns="" xmlns:a16="http://schemas.microsoft.com/office/drawing/2014/main" val="2873973929"/>
                    </a:ext>
                  </a:extLst>
                </a:gridCol>
                <a:gridCol w="3038038">
                  <a:extLst>
                    <a:ext uri="{9D8B030D-6E8A-4147-A177-3AD203B41FA5}">
                      <a16:colId xmlns="" xmlns:a16="http://schemas.microsoft.com/office/drawing/2014/main" val="3168773825"/>
                    </a:ext>
                  </a:extLst>
                </a:gridCol>
              </a:tblGrid>
              <a:tr h="736667">
                <a:tc rowSpan="7">
                  <a:txBody>
                    <a:bodyPr/>
                    <a:lstStyle/>
                    <a:p>
                      <a:pPr marL="8255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9DC3E6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НДФЛ</a:t>
                      </a:r>
                    </a:p>
                    <a:p>
                      <a:pPr marL="8255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i="1" kern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9DC3E6"/>
                          </a:highlight>
                          <a:latin typeface="Times New Roman" pitchFamily="18" charset="0"/>
                          <a:ea typeface="Aptos" panose="020B0004020202020204" pitchFamily="34" charset="0"/>
                          <a:cs typeface="Times New Roman" pitchFamily="18" charset="0"/>
                        </a:rPr>
                        <a:t>(налоговые агенты</a:t>
                      </a:r>
                      <a:r>
                        <a:rPr lang="ru-RU" sz="1800" b="0" i="1" kern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9DC3E6"/>
                          </a:highlight>
                          <a:latin typeface="Times New Roman" pitchFamily="18" charset="0"/>
                          <a:ea typeface="Aptos" panose="020B0004020202020204" pitchFamily="34" charset="0"/>
                          <a:cs typeface="Times New Roman" pitchFamily="18" charset="0"/>
                        </a:rPr>
                        <a:t>)</a:t>
                      </a:r>
                      <a:endParaRPr lang="ru-RU" sz="1800" b="0" i="1" kern="100" dirty="0">
                        <a:effectLst/>
                        <a:highlight>
                          <a:srgbClr val="9DC3E6"/>
                        </a:highlight>
                        <a:latin typeface="Times New Roman" pitchFamily="18" charset="0"/>
                        <a:ea typeface="Aptos" panose="020B0004020202020204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3E6"/>
                    </a:solidFill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9DC3E6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Период исчисления и удержания НДФЛ</a:t>
                      </a:r>
                      <a:endParaRPr lang="ru-RU" sz="1400" b="1" kern="100" dirty="0">
                        <a:effectLst/>
                        <a:highlight>
                          <a:srgbClr val="9DC3E6"/>
                        </a:highlight>
                        <a:latin typeface="Times New Roman" pitchFamily="18" charset="0"/>
                        <a:ea typeface="Aptos" panose="020B0004020202020204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3E6"/>
                    </a:solidFill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9DC3E6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Срок подачи уведомления </a:t>
                      </a:r>
                    </a:p>
                    <a:p>
                      <a:pPr marL="20129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9DC3E6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(с учетом переноса сроков </a:t>
                      </a:r>
                    </a:p>
                    <a:p>
                      <a:pPr marL="20129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9DC3E6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в соответствии с НК РФ)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3E6"/>
                    </a:solidFill>
                  </a:tcPr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9DC3E6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Срок уплаты НДФЛ</a:t>
                      </a:r>
                      <a:r>
                        <a:rPr lang="en-US" sz="1400" b="1" kern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9DC3E6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 </a:t>
                      </a:r>
                      <a:endParaRPr lang="ru-RU" sz="1400" b="1" kern="1200" dirty="0" smtClean="0">
                        <a:solidFill>
                          <a:srgbClr val="000000"/>
                        </a:solidFill>
                        <a:effectLst/>
                        <a:highlight>
                          <a:srgbClr val="9DC3E6"/>
                        </a:highlight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  <a:p>
                      <a:pPr marL="20129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9DC3E6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(с учетом переноса сроков </a:t>
                      </a:r>
                    </a:p>
                    <a:p>
                      <a:pPr marL="20129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9DC3E6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в соответствии с НК РФ)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3E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03155670"/>
                  </a:ext>
                </a:extLst>
              </a:tr>
              <a:tr h="315690">
                <a:tc vMerge="1">
                  <a:txBody>
                    <a:bodyPr/>
                    <a:lstStyle/>
                    <a:p>
                      <a:pPr marL="8255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800" b="0" i="1" kern="100" dirty="0">
                        <a:effectLst/>
                        <a:highlight>
                          <a:srgbClr val="9DC3E6"/>
                        </a:highlight>
                        <a:latin typeface="Times New Roman" pitchFamily="18" charset="0"/>
                        <a:ea typeface="Aptos" panose="020B0004020202020204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3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с 01.10.2024 </a:t>
                      </a: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по </a:t>
                      </a: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22.10.2024</a:t>
                      </a:r>
                      <a:endParaRPr lang="ru-RU" sz="1400" b="0" kern="100" dirty="0">
                        <a:effectLst/>
                        <a:highlight>
                          <a:srgbClr val="EDEDED"/>
                        </a:highlight>
                        <a:latin typeface="Times New Roman" pitchFamily="18" charset="0"/>
                        <a:ea typeface="Aptos" panose="020B0004020202020204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не </a:t>
                      </a: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позднее </a:t>
                      </a: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25.10.2024</a:t>
                      </a:r>
                      <a:endParaRPr lang="ru-RU" sz="1400" b="0" kern="100" dirty="0">
                        <a:effectLst/>
                        <a:highlight>
                          <a:srgbClr val="EDEDED"/>
                        </a:highlight>
                        <a:latin typeface="Times New Roman" pitchFamily="18" charset="0"/>
                        <a:ea typeface="Aptos" panose="020B0004020202020204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не </a:t>
                      </a: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позднее </a:t>
                      </a: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28.10.2024</a:t>
                      </a:r>
                      <a:endParaRPr lang="ru-RU" sz="1400" b="0" kern="100" dirty="0">
                        <a:effectLst/>
                        <a:highlight>
                          <a:srgbClr val="EDEDED"/>
                        </a:highlight>
                        <a:latin typeface="Times New Roman" pitchFamily="18" charset="0"/>
                        <a:ea typeface="Aptos" panose="020B0004020202020204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</a:tr>
              <a:tr h="315690">
                <a:tc vMerge="1">
                  <a:txBody>
                    <a:bodyPr/>
                    <a:lstStyle/>
                    <a:p>
                      <a:pPr marL="8255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800" b="0" i="1" kern="100" dirty="0">
                        <a:effectLst/>
                        <a:highlight>
                          <a:srgbClr val="9DC3E6"/>
                        </a:highlight>
                        <a:latin typeface="Times New Roman" pitchFamily="18" charset="0"/>
                        <a:ea typeface="Aptos" panose="020B0004020202020204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3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с 23.10.2024 по 31.10.2024</a:t>
                      </a:r>
                      <a:endParaRPr lang="ru-RU" sz="1400" b="0" kern="100" dirty="0">
                        <a:effectLst/>
                        <a:highlight>
                          <a:srgbClr val="EDEDED"/>
                        </a:highlight>
                        <a:latin typeface="Times New Roman" pitchFamily="18" charset="0"/>
                        <a:ea typeface="Aptos" panose="020B0004020202020204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не </a:t>
                      </a: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позднее </a:t>
                      </a: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05.11.2024</a:t>
                      </a:r>
                      <a:endParaRPr lang="ru-RU" sz="1400" b="0" kern="100" dirty="0">
                        <a:effectLst/>
                        <a:highlight>
                          <a:srgbClr val="EDEDED"/>
                        </a:highlight>
                        <a:latin typeface="Times New Roman" pitchFamily="18" charset="0"/>
                        <a:ea typeface="Aptos" panose="020B0004020202020204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не </a:t>
                      </a: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позднее </a:t>
                      </a: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05.11.2024</a:t>
                      </a:r>
                      <a:endParaRPr lang="ru-RU" sz="1400" b="0" kern="100" dirty="0">
                        <a:effectLst/>
                        <a:highlight>
                          <a:srgbClr val="EDEDED"/>
                        </a:highlight>
                        <a:latin typeface="Times New Roman" pitchFamily="18" charset="0"/>
                        <a:ea typeface="Aptos" panose="020B0004020202020204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</a:tr>
              <a:tr h="315690">
                <a:tc vMerge="1">
                  <a:txBody>
                    <a:bodyPr/>
                    <a:lstStyle/>
                    <a:p>
                      <a:pPr marL="8255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800" b="0" i="1" kern="100" dirty="0">
                        <a:effectLst/>
                        <a:highlight>
                          <a:srgbClr val="9DC3E6"/>
                        </a:highlight>
                        <a:latin typeface="Times New Roman" pitchFamily="18" charset="0"/>
                        <a:ea typeface="Aptos" panose="020B0004020202020204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3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с 01.11.2024 </a:t>
                      </a: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по </a:t>
                      </a: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22.11.2024</a:t>
                      </a:r>
                      <a:endParaRPr lang="ru-RU" sz="1400" b="0" kern="100" dirty="0">
                        <a:effectLst/>
                        <a:highlight>
                          <a:srgbClr val="EDEDED"/>
                        </a:highlight>
                        <a:latin typeface="Times New Roman" pitchFamily="18" charset="0"/>
                        <a:ea typeface="Aptos" panose="020B0004020202020204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не </a:t>
                      </a: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позднее </a:t>
                      </a: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25.11.2024</a:t>
                      </a:r>
                      <a:endParaRPr lang="ru-RU" sz="1400" b="0" kern="100" dirty="0">
                        <a:effectLst/>
                        <a:highlight>
                          <a:srgbClr val="EDEDED"/>
                        </a:highlight>
                        <a:latin typeface="Times New Roman" pitchFamily="18" charset="0"/>
                        <a:ea typeface="Aptos" panose="020B0004020202020204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не </a:t>
                      </a: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позднее </a:t>
                      </a: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28.11.2024</a:t>
                      </a:r>
                      <a:endParaRPr lang="ru-RU" sz="1400" b="0" kern="100" dirty="0">
                        <a:effectLst/>
                        <a:highlight>
                          <a:srgbClr val="EDEDED"/>
                        </a:highlight>
                        <a:latin typeface="Times New Roman" pitchFamily="18" charset="0"/>
                        <a:ea typeface="Aptos" panose="020B0004020202020204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</a:tr>
              <a:tr h="315690">
                <a:tc vMerge="1">
                  <a:txBody>
                    <a:bodyPr/>
                    <a:lstStyle/>
                    <a:p>
                      <a:pPr marL="8255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800" b="0" i="1" kern="100" dirty="0">
                        <a:effectLst/>
                        <a:highlight>
                          <a:srgbClr val="9DC3E6"/>
                        </a:highlight>
                        <a:latin typeface="Times New Roman" pitchFamily="18" charset="0"/>
                        <a:ea typeface="Aptos" panose="020B0004020202020204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3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с 23.11.2024 по 30.11.2024</a:t>
                      </a:r>
                      <a:endParaRPr lang="ru-RU" sz="1400" b="0" kern="100" dirty="0">
                        <a:effectLst/>
                        <a:highlight>
                          <a:srgbClr val="EDEDED"/>
                        </a:highlight>
                        <a:latin typeface="Times New Roman" pitchFamily="18" charset="0"/>
                        <a:ea typeface="Aptos" panose="020B0004020202020204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не </a:t>
                      </a: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позднее </a:t>
                      </a: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03.12.2024</a:t>
                      </a:r>
                      <a:endParaRPr lang="ru-RU" sz="1400" b="0" kern="100" dirty="0">
                        <a:effectLst/>
                        <a:highlight>
                          <a:srgbClr val="EDEDED"/>
                        </a:highlight>
                        <a:latin typeface="Times New Roman" pitchFamily="18" charset="0"/>
                        <a:ea typeface="Aptos" panose="020B0004020202020204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не </a:t>
                      </a: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позднее </a:t>
                      </a: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05.12.2024</a:t>
                      </a:r>
                      <a:endParaRPr lang="ru-RU" sz="1400" b="0" kern="100" dirty="0">
                        <a:effectLst/>
                        <a:highlight>
                          <a:srgbClr val="EDEDED"/>
                        </a:highlight>
                        <a:latin typeface="Times New Roman" pitchFamily="18" charset="0"/>
                        <a:ea typeface="Aptos" panose="020B0004020202020204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</a:tr>
              <a:tr h="315690">
                <a:tc vMerge="1">
                  <a:txBody>
                    <a:bodyPr/>
                    <a:lstStyle/>
                    <a:p>
                      <a:pPr marL="8255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 b="0" i="1" kern="100" dirty="0">
                        <a:effectLst/>
                        <a:highlight>
                          <a:srgbClr val="9DC3E6"/>
                        </a:highlight>
                        <a:latin typeface="Times New Roman" pitchFamily="18" charset="0"/>
                        <a:ea typeface="Aptos" panose="020B0004020202020204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3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с 01.12.2024 </a:t>
                      </a: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по </a:t>
                      </a: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22.12.2024</a:t>
                      </a:r>
                      <a:endParaRPr lang="ru-RU" sz="1400" b="0" kern="100" dirty="0">
                        <a:effectLst/>
                        <a:highlight>
                          <a:srgbClr val="EDEDED"/>
                        </a:highlight>
                        <a:latin typeface="Times New Roman" pitchFamily="18" charset="0"/>
                        <a:ea typeface="Aptos" panose="020B0004020202020204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не </a:t>
                      </a: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позднее </a:t>
                      </a: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25.12.2024</a:t>
                      </a:r>
                      <a:endParaRPr lang="ru-RU" sz="1400" b="0" kern="100" dirty="0">
                        <a:effectLst/>
                        <a:highlight>
                          <a:srgbClr val="EDEDED"/>
                        </a:highlight>
                        <a:latin typeface="Times New Roman" pitchFamily="18" charset="0"/>
                        <a:ea typeface="Aptos" panose="020B0004020202020204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не </a:t>
                      </a: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позднее </a:t>
                      </a: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28.12.2024</a:t>
                      </a:r>
                      <a:endParaRPr lang="ru-RU" sz="1400" b="0" kern="100" dirty="0">
                        <a:effectLst/>
                        <a:highlight>
                          <a:srgbClr val="EDEDED"/>
                        </a:highlight>
                        <a:latin typeface="Times New Roman" pitchFamily="18" charset="0"/>
                        <a:ea typeface="Aptos" panose="020B0004020202020204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</a:tr>
              <a:tr h="245583">
                <a:tc vMerge="1">
                  <a:txBody>
                    <a:bodyPr/>
                    <a:lstStyle/>
                    <a:p>
                      <a:pPr marL="8255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 b="0" i="1" kern="100" dirty="0">
                        <a:effectLst/>
                        <a:highlight>
                          <a:srgbClr val="9DC3E6"/>
                        </a:highlight>
                        <a:latin typeface="Times New Roman" pitchFamily="18" charset="0"/>
                        <a:ea typeface="Aptos" panose="020B0004020202020204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3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с 23.12.2024 по 31.12.2024</a:t>
                      </a:r>
                      <a:endParaRPr lang="ru-RU" sz="1400" b="0" kern="100" dirty="0">
                        <a:effectLst/>
                        <a:highlight>
                          <a:srgbClr val="EDEDED"/>
                        </a:highlight>
                        <a:latin typeface="Times New Roman" pitchFamily="18" charset="0"/>
                        <a:ea typeface="Aptos" panose="020B0004020202020204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не </a:t>
                      </a: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позднее </a:t>
                      </a: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28.12.2024</a:t>
                      </a:r>
                      <a:endParaRPr lang="ru-RU" sz="1400" b="0" kern="100" dirty="0">
                        <a:effectLst/>
                        <a:highlight>
                          <a:srgbClr val="EDEDED"/>
                        </a:highlight>
                        <a:latin typeface="Times New Roman" pitchFamily="18" charset="0"/>
                        <a:ea typeface="Aptos" panose="020B0004020202020204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не </a:t>
                      </a: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позднее </a:t>
                      </a: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highlight>
                            <a:srgbClr val="EDEDED"/>
                          </a:highlight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28.12.2024</a:t>
                      </a:r>
                      <a:endParaRPr lang="ru-RU" sz="1400" b="0" kern="100" dirty="0">
                        <a:effectLst/>
                        <a:highlight>
                          <a:srgbClr val="EDEDED"/>
                        </a:highlight>
                        <a:latin typeface="Times New Roman" pitchFamily="18" charset="0"/>
                        <a:ea typeface="Aptos" panose="020B0004020202020204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041098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2042</TotalTime>
  <Words>202</Words>
  <Application>Microsoft Office PowerPoint</Application>
  <PresentationFormat>Широкоэкранный</PresentationFormat>
  <Paragraphs>49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7" baseType="lpstr">
      <vt:lpstr>Aptos</vt:lpstr>
      <vt:lpstr>Arial</vt:lpstr>
      <vt:lpstr>Calibri</vt:lpstr>
      <vt:lpstr>Calibri Light</vt:lpstr>
      <vt:lpstr>Times New Roman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Серкова Валерия Андреевна</dc:creator>
  <cp:lastModifiedBy>Кокоева Лариса Джабеевна</cp:lastModifiedBy>
  <cp:revision>93</cp:revision>
  <cp:lastPrinted>2024-09-20T11:24:19Z</cp:lastPrinted>
  <dcterms:created xsi:type="dcterms:W3CDTF">2024-05-28T11:28:21Z</dcterms:created>
  <dcterms:modified xsi:type="dcterms:W3CDTF">2024-09-20T11:24:26Z</dcterms:modified>
</cp:coreProperties>
</file>